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Lst>
  <p:sldSz cx="12192000" cy="6858000"/>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3015" autoAdjust="0"/>
    <p:restoredTop sz="94660"/>
  </p:normalViewPr>
  <p:slideViewPr>
    <p:cSldViewPr snapToGrid="0">
      <p:cViewPr varScale="1">
        <p:scale>
          <a:sx n="85" d="100"/>
          <a:sy n="85" d="100"/>
        </p:scale>
        <p:origin x="96"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ar-IQ"/>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ar-IQ"/>
          </a:p>
        </p:txBody>
      </p:sp>
      <p:sp>
        <p:nvSpPr>
          <p:cNvPr id="4" name="Date Placeholder 3"/>
          <p:cNvSpPr>
            <a:spLocks noGrp="1"/>
          </p:cNvSpPr>
          <p:nvPr>
            <p:ph type="dt" sz="half" idx="10"/>
          </p:nvPr>
        </p:nvSpPr>
        <p:spPr/>
        <p:txBody>
          <a:bodyPr/>
          <a:lstStyle/>
          <a:p>
            <a:fld id="{603F5129-B8BD-472F-BD73-5561931012FB}" type="datetimeFigureOut">
              <a:rPr lang="ar-IQ" smtClean="0"/>
              <a:t>06/10/1443</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C3740151-D986-443E-85EC-8F621702ECE7}" type="slidenum">
              <a:rPr lang="ar-IQ" smtClean="0"/>
              <a:t>‹#›</a:t>
            </a:fld>
            <a:endParaRPr lang="ar-IQ"/>
          </a:p>
        </p:txBody>
      </p:sp>
    </p:spTree>
    <p:extLst>
      <p:ext uri="{BB962C8B-B14F-4D97-AF65-F5344CB8AC3E}">
        <p14:creationId xmlns:p14="http://schemas.microsoft.com/office/powerpoint/2010/main" val="27809323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603F5129-B8BD-472F-BD73-5561931012FB}" type="datetimeFigureOut">
              <a:rPr lang="ar-IQ" smtClean="0"/>
              <a:t>06/10/1443</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C3740151-D986-443E-85EC-8F621702ECE7}" type="slidenum">
              <a:rPr lang="ar-IQ" smtClean="0"/>
              <a:t>‹#›</a:t>
            </a:fld>
            <a:endParaRPr lang="ar-IQ"/>
          </a:p>
        </p:txBody>
      </p:sp>
    </p:spTree>
    <p:extLst>
      <p:ext uri="{BB962C8B-B14F-4D97-AF65-F5344CB8AC3E}">
        <p14:creationId xmlns:p14="http://schemas.microsoft.com/office/powerpoint/2010/main" val="5164642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ar-IQ"/>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603F5129-B8BD-472F-BD73-5561931012FB}" type="datetimeFigureOut">
              <a:rPr lang="ar-IQ" smtClean="0"/>
              <a:t>06/10/1443</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C3740151-D986-443E-85EC-8F621702ECE7}" type="slidenum">
              <a:rPr lang="ar-IQ" smtClean="0"/>
              <a:t>‹#›</a:t>
            </a:fld>
            <a:endParaRPr lang="ar-IQ"/>
          </a:p>
        </p:txBody>
      </p:sp>
    </p:spTree>
    <p:extLst>
      <p:ext uri="{BB962C8B-B14F-4D97-AF65-F5344CB8AC3E}">
        <p14:creationId xmlns:p14="http://schemas.microsoft.com/office/powerpoint/2010/main" val="27936492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603F5129-B8BD-472F-BD73-5561931012FB}" type="datetimeFigureOut">
              <a:rPr lang="ar-IQ" smtClean="0"/>
              <a:t>06/10/1443</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C3740151-D986-443E-85EC-8F621702ECE7}" type="slidenum">
              <a:rPr lang="ar-IQ" smtClean="0"/>
              <a:t>‹#›</a:t>
            </a:fld>
            <a:endParaRPr lang="ar-IQ"/>
          </a:p>
        </p:txBody>
      </p:sp>
    </p:spTree>
    <p:extLst>
      <p:ext uri="{BB962C8B-B14F-4D97-AF65-F5344CB8AC3E}">
        <p14:creationId xmlns:p14="http://schemas.microsoft.com/office/powerpoint/2010/main" val="4030582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ar-IQ"/>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03F5129-B8BD-472F-BD73-5561931012FB}" type="datetimeFigureOut">
              <a:rPr lang="ar-IQ" smtClean="0"/>
              <a:t>06/10/1443</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C3740151-D986-443E-85EC-8F621702ECE7}" type="slidenum">
              <a:rPr lang="ar-IQ" smtClean="0"/>
              <a:t>‹#›</a:t>
            </a:fld>
            <a:endParaRPr lang="ar-IQ"/>
          </a:p>
        </p:txBody>
      </p:sp>
    </p:spTree>
    <p:extLst>
      <p:ext uri="{BB962C8B-B14F-4D97-AF65-F5344CB8AC3E}">
        <p14:creationId xmlns:p14="http://schemas.microsoft.com/office/powerpoint/2010/main" val="15569789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Date Placeholder 4"/>
          <p:cNvSpPr>
            <a:spLocks noGrp="1"/>
          </p:cNvSpPr>
          <p:nvPr>
            <p:ph type="dt" sz="half" idx="10"/>
          </p:nvPr>
        </p:nvSpPr>
        <p:spPr/>
        <p:txBody>
          <a:bodyPr/>
          <a:lstStyle/>
          <a:p>
            <a:fld id="{603F5129-B8BD-472F-BD73-5561931012FB}" type="datetimeFigureOut">
              <a:rPr lang="ar-IQ" smtClean="0"/>
              <a:t>06/10/1443</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C3740151-D986-443E-85EC-8F621702ECE7}" type="slidenum">
              <a:rPr lang="ar-IQ" smtClean="0"/>
              <a:t>‹#›</a:t>
            </a:fld>
            <a:endParaRPr lang="ar-IQ"/>
          </a:p>
        </p:txBody>
      </p:sp>
    </p:spTree>
    <p:extLst>
      <p:ext uri="{BB962C8B-B14F-4D97-AF65-F5344CB8AC3E}">
        <p14:creationId xmlns:p14="http://schemas.microsoft.com/office/powerpoint/2010/main" val="7642991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ar-IQ"/>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7" name="Date Placeholder 6"/>
          <p:cNvSpPr>
            <a:spLocks noGrp="1"/>
          </p:cNvSpPr>
          <p:nvPr>
            <p:ph type="dt" sz="half" idx="10"/>
          </p:nvPr>
        </p:nvSpPr>
        <p:spPr/>
        <p:txBody>
          <a:bodyPr/>
          <a:lstStyle/>
          <a:p>
            <a:fld id="{603F5129-B8BD-472F-BD73-5561931012FB}" type="datetimeFigureOut">
              <a:rPr lang="ar-IQ" smtClean="0"/>
              <a:t>06/10/1443</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C3740151-D986-443E-85EC-8F621702ECE7}" type="slidenum">
              <a:rPr lang="ar-IQ" smtClean="0"/>
              <a:t>‹#›</a:t>
            </a:fld>
            <a:endParaRPr lang="ar-IQ"/>
          </a:p>
        </p:txBody>
      </p:sp>
    </p:spTree>
    <p:extLst>
      <p:ext uri="{BB962C8B-B14F-4D97-AF65-F5344CB8AC3E}">
        <p14:creationId xmlns:p14="http://schemas.microsoft.com/office/powerpoint/2010/main" val="25601092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Date Placeholder 2"/>
          <p:cNvSpPr>
            <a:spLocks noGrp="1"/>
          </p:cNvSpPr>
          <p:nvPr>
            <p:ph type="dt" sz="half" idx="10"/>
          </p:nvPr>
        </p:nvSpPr>
        <p:spPr/>
        <p:txBody>
          <a:bodyPr/>
          <a:lstStyle/>
          <a:p>
            <a:fld id="{603F5129-B8BD-472F-BD73-5561931012FB}" type="datetimeFigureOut">
              <a:rPr lang="ar-IQ" smtClean="0"/>
              <a:t>06/10/1443</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C3740151-D986-443E-85EC-8F621702ECE7}" type="slidenum">
              <a:rPr lang="ar-IQ" smtClean="0"/>
              <a:t>‹#›</a:t>
            </a:fld>
            <a:endParaRPr lang="ar-IQ"/>
          </a:p>
        </p:txBody>
      </p:sp>
    </p:spTree>
    <p:extLst>
      <p:ext uri="{BB962C8B-B14F-4D97-AF65-F5344CB8AC3E}">
        <p14:creationId xmlns:p14="http://schemas.microsoft.com/office/powerpoint/2010/main" val="10279953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03F5129-B8BD-472F-BD73-5561931012FB}" type="datetimeFigureOut">
              <a:rPr lang="ar-IQ" smtClean="0"/>
              <a:t>06/10/1443</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C3740151-D986-443E-85EC-8F621702ECE7}" type="slidenum">
              <a:rPr lang="ar-IQ" smtClean="0"/>
              <a:t>‹#›</a:t>
            </a:fld>
            <a:endParaRPr lang="ar-IQ"/>
          </a:p>
        </p:txBody>
      </p:sp>
    </p:spTree>
    <p:extLst>
      <p:ext uri="{BB962C8B-B14F-4D97-AF65-F5344CB8AC3E}">
        <p14:creationId xmlns:p14="http://schemas.microsoft.com/office/powerpoint/2010/main" val="17267376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ar-IQ"/>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03F5129-B8BD-472F-BD73-5561931012FB}" type="datetimeFigureOut">
              <a:rPr lang="ar-IQ" smtClean="0"/>
              <a:t>06/10/1443</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C3740151-D986-443E-85EC-8F621702ECE7}" type="slidenum">
              <a:rPr lang="ar-IQ" smtClean="0"/>
              <a:t>‹#›</a:t>
            </a:fld>
            <a:endParaRPr lang="ar-IQ"/>
          </a:p>
        </p:txBody>
      </p:sp>
    </p:spTree>
    <p:extLst>
      <p:ext uri="{BB962C8B-B14F-4D97-AF65-F5344CB8AC3E}">
        <p14:creationId xmlns:p14="http://schemas.microsoft.com/office/powerpoint/2010/main" val="38861536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ar-IQ"/>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03F5129-B8BD-472F-BD73-5561931012FB}" type="datetimeFigureOut">
              <a:rPr lang="ar-IQ" smtClean="0"/>
              <a:t>06/10/1443</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C3740151-D986-443E-85EC-8F621702ECE7}" type="slidenum">
              <a:rPr lang="ar-IQ" smtClean="0"/>
              <a:t>‹#›</a:t>
            </a:fld>
            <a:endParaRPr lang="ar-IQ"/>
          </a:p>
        </p:txBody>
      </p:sp>
    </p:spTree>
    <p:extLst>
      <p:ext uri="{BB962C8B-B14F-4D97-AF65-F5344CB8AC3E}">
        <p14:creationId xmlns:p14="http://schemas.microsoft.com/office/powerpoint/2010/main" val="27564133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en-US" smtClean="0"/>
              <a:t>Click to edit Master title style</a:t>
            </a:r>
            <a:endParaRPr lang="ar-IQ"/>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603F5129-B8BD-472F-BD73-5561931012FB}" type="datetimeFigureOut">
              <a:rPr lang="ar-IQ" smtClean="0"/>
              <a:t>06/10/1443</a:t>
            </a:fld>
            <a:endParaRPr lang="ar-IQ"/>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Slide Number Placeholder 5"/>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C3740151-D986-443E-85EC-8F621702ECE7}" type="slidenum">
              <a:rPr lang="ar-IQ" smtClean="0"/>
              <a:t>‹#›</a:t>
            </a:fld>
            <a:endParaRPr lang="ar-IQ"/>
          </a:p>
        </p:txBody>
      </p:sp>
    </p:spTree>
    <p:extLst>
      <p:ext uri="{BB962C8B-B14F-4D97-AF65-F5344CB8AC3E}">
        <p14:creationId xmlns:p14="http://schemas.microsoft.com/office/powerpoint/2010/main" val="20175959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ar.wikipedia.org/wiki/%D8%A7%D9%84%D9%85%D9%88%D8%B1%D8%AB%D8%A7%D8%AA" TargetMode="External"/><Relationship Id="rId7" Type="http://schemas.openxmlformats.org/officeDocument/2006/relationships/hyperlink" Target="https://ar.wikipedia.org/wiki/%D8%A7%D9%84%D9%86%D9%8A%D9%83%D9%84%D9%8A%D9%88%D8%AA%D9%8A%D8%AF%D8%A7%D8%AA" TargetMode="External"/><Relationship Id="rId2" Type="http://schemas.openxmlformats.org/officeDocument/2006/relationships/hyperlink" Target="https://ar.wikipedia.org/wiki/%D9%84%D8%BA%D8%A9_%D8%A5%D9%86%D8%AC%D9%84%D9%8A%D8%B2%D9%8A%D8%A9" TargetMode="External"/><Relationship Id="rId1" Type="http://schemas.openxmlformats.org/officeDocument/2006/relationships/slideLayout" Target="../slideLayouts/slideLayout7.xml"/><Relationship Id="rId6" Type="http://schemas.openxmlformats.org/officeDocument/2006/relationships/hyperlink" Target="https://ar.wikipedia.org/wiki/DNA" TargetMode="External"/><Relationship Id="rId5" Type="http://schemas.openxmlformats.org/officeDocument/2006/relationships/hyperlink" Target="https://ar.wikipedia.org/wiki/%D8%BA%D8%B1%D9%8A%D9%81%D9%88%D8%B1_%D9%85%D9%86%D8%AF%D9%84" TargetMode="External"/><Relationship Id="rId4" Type="http://schemas.openxmlformats.org/officeDocument/2006/relationships/hyperlink" Target="https://ar.wikipedia.org/wiki/%D8%A7%D9%84%D9%88%D8%B1%D8%A7%D8%AB%D8%A9" TargetMode="Externa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ar-IQ" dirty="0" smtClean="0"/>
              <a:t>وراثة عامة عملي </a:t>
            </a:r>
            <a:endParaRPr lang="ar-IQ" dirty="0"/>
          </a:p>
        </p:txBody>
      </p:sp>
      <p:sp>
        <p:nvSpPr>
          <p:cNvPr id="3" name="Subtitle 2"/>
          <p:cNvSpPr>
            <a:spLocks noGrp="1"/>
          </p:cNvSpPr>
          <p:nvPr>
            <p:ph type="subTitle" idx="1"/>
          </p:nvPr>
        </p:nvSpPr>
        <p:spPr/>
        <p:txBody>
          <a:bodyPr/>
          <a:lstStyle/>
          <a:p>
            <a:r>
              <a:rPr lang="ar-IQ" dirty="0" smtClean="0"/>
              <a:t>المرحلة الثالثة / قسم المحاصيل الحقلية </a:t>
            </a:r>
            <a:endParaRPr lang="ar-IQ" dirty="0"/>
          </a:p>
        </p:txBody>
      </p:sp>
    </p:spTree>
    <p:extLst>
      <p:ext uri="{BB962C8B-B14F-4D97-AF65-F5344CB8AC3E}">
        <p14:creationId xmlns:p14="http://schemas.microsoft.com/office/powerpoint/2010/main" val="9131064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0" y="1305342"/>
            <a:ext cx="6096000" cy="4247317"/>
          </a:xfrm>
          <a:prstGeom prst="rect">
            <a:avLst/>
          </a:prstGeom>
        </p:spPr>
        <p:txBody>
          <a:bodyPr>
            <a:spAutoFit/>
          </a:bodyPr>
          <a:lstStyle/>
          <a:p>
            <a:r>
              <a:rPr lang="ar-IQ" b="1" i="0" dirty="0" smtClean="0">
                <a:solidFill>
                  <a:srgbClr val="222222"/>
                </a:solidFill>
                <a:effectLst/>
                <a:latin typeface="Arial"/>
              </a:rPr>
              <a:t>علم الوراثة</a:t>
            </a:r>
            <a:r>
              <a:rPr lang="ar-IQ" b="0" i="0" dirty="0" smtClean="0">
                <a:solidFill>
                  <a:srgbClr val="222222"/>
                </a:solidFill>
                <a:effectLst/>
                <a:latin typeface="Arial"/>
              </a:rPr>
              <a:t> أو </a:t>
            </a:r>
            <a:r>
              <a:rPr lang="ar-IQ" b="1" i="0" dirty="0" smtClean="0">
                <a:solidFill>
                  <a:srgbClr val="222222"/>
                </a:solidFill>
                <a:effectLst/>
                <a:latin typeface="Arial"/>
              </a:rPr>
              <a:t>الوِرَاثِيَّات</a:t>
            </a:r>
            <a:r>
              <a:rPr lang="ar-IQ" b="0" i="0" dirty="0" smtClean="0">
                <a:solidFill>
                  <a:srgbClr val="222222"/>
                </a:solidFill>
                <a:effectLst/>
                <a:latin typeface="Arial"/>
              </a:rPr>
              <a:t> (</a:t>
            </a:r>
            <a:r>
              <a:rPr lang="ar-IQ" b="0" i="0" u="none" strike="noStrike" dirty="0" smtClean="0">
                <a:solidFill>
                  <a:srgbClr val="0B0080"/>
                </a:solidFill>
                <a:effectLst/>
                <a:latin typeface="Arial"/>
                <a:hlinkClick r:id="rId2" tooltip="لغة إنجليزية"/>
              </a:rPr>
              <a:t>بالإنجليزية</a:t>
            </a:r>
            <a:r>
              <a:rPr lang="ar-IQ" b="0" i="0" dirty="0" smtClean="0">
                <a:solidFill>
                  <a:srgbClr val="222222"/>
                </a:solidFill>
                <a:effectLst/>
                <a:latin typeface="Arial"/>
              </a:rPr>
              <a:t>: </a:t>
            </a:r>
            <a:r>
              <a:rPr lang="en-US" b="0" i="0" dirty="0" smtClean="0">
                <a:solidFill>
                  <a:srgbClr val="222222"/>
                </a:solidFill>
                <a:effectLst/>
                <a:latin typeface="Arial"/>
              </a:rPr>
              <a:t>Genetics) </a:t>
            </a:r>
            <a:r>
              <a:rPr lang="ar-IQ" b="0" i="0" dirty="0" smtClean="0">
                <a:solidFill>
                  <a:srgbClr val="222222"/>
                </a:solidFill>
                <a:effectLst/>
                <a:latin typeface="Arial"/>
              </a:rPr>
              <a:t>هو العلم الذي يدرس </a:t>
            </a:r>
            <a:r>
              <a:rPr lang="ar-IQ" b="0" i="0" u="none" strike="noStrike" dirty="0" smtClean="0">
                <a:solidFill>
                  <a:srgbClr val="0B0080"/>
                </a:solidFill>
                <a:effectLst/>
                <a:latin typeface="Arial"/>
                <a:hlinkClick r:id="rId3" tooltip="المورثات"/>
              </a:rPr>
              <a:t>المورثات</a:t>
            </a:r>
            <a:r>
              <a:rPr lang="ar-IQ" b="0" i="0" dirty="0" smtClean="0">
                <a:solidFill>
                  <a:srgbClr val="222222"/>
                </a:solidFill>
                <a:effectLst/>
                <a:latin typeface="Arial"/>
              </a:rPr>
              <a:t> (الجينات) </a:t>
            </a:r>
            <a:r>
              <a:rPr lang="ar-IQ" b="0" i="0" u="none" strike="noStrike" dirty="0" smtClean="0">
                <a:solidFill>
                  <a:srgbClr val="0B0080"/>
                </a:solidFill>
                <a:effectLst/>
                <a:latin typeface="Arial"/>
                <a:hlinkClick r:id="rId4" tooltip="الوراثة"/>
              </a:rPr>
              <a:t>والوراثة</a:t>
            </a:r>
            <a:r>
              <a:rPr lang="ar-IQ" b="0" i="0" dirty="0" smtClean="0">
                <a:solidFill>
                  <a:srgbClr val="222222"/>
                </a:solidFill>
                <a:effectLst/>
                <a:latin typeface="Arial"/>
              </a:rPr>
              <a:t> وما ينتج عنه من تنوع الكائنات الحية. وكانت مبادئ توريث الصفات مستخدمة منذ تاريخ بعيد لتحسين المحصول الزراعي وتحسين النسل الحيواني عن طريق تزويج حيوانات من سلالة ذات صفات جيدة – كمثال عن ذلك الحصان العربي الأصيل حيث كان العرب يزاوجون الحصان والفرس الأقوياء ليحصلوا على نسل قوي واستمروا بذلك عبر السنين.ولكن علم الوراثة الحديث الذي حاول فهم آلية توريث الصفات ابتدأ بالعالم </a:t>
            </a:r>
            <a:r>
              <a:rPr lang="ar-IQ" b="0" i="0" u="none" strike="noStrike" dirty="0" smtClean="0">
                <a:solidFill>
                  <a:srgbClr val="0B0080"/>
                </a:solidFill>
                <a:effectLst/>
                <a:latin typeface="Arial"/>
                <a:hlinkClick r:id="rId5" tooltip="غريفور مندل"/>
              </a:rPr>
              <a:t>غريغورمندل</a:t>
            </a:r>
            <a:r>
              <a:rPr lang="ar-IQ" b="0" i="0" dirty="0" smtClean="0">
                <a:solidFill>
                  <a:srgbClr val="222222"/>
                </a:solidFill>
                <a:effectLst/>
                <a:latin typeface="Arial"/>
              </a:rPr>
              <a:t> في منتصف القرن التاسع عشر، حيث قام مندل بمراقبة الصفات الموروثة للكائنات الحية وكيفية انتقالها من الآباء إلى الأبناء، ولكنه لم يكتشف آلية هذا الانتقال التي تتم عن طريق وحدات مميزة في توريث الصفات وهي </a:t>
            </a:r>
            <a:r>
              <a:rPr lang="ar-IQ" b="0" i="0" u="none" strike="noStrike" dirty="0" smtClean="0">
                <a:solidFill>
                  <a:srgbClr val="0B0080"/>
                </a:solidFill>
                <a:effectLst/>
                <a:latin typeface="Arial"/>
                <a:hlinkClick r:id="rId3" tooltip="المورثات"/>
              </a:rPr>
              <a:t>المورثات</a:t>
            </a:r>
            <a:r>
              <a:rPr lang="ar-IQ" b="0" i="0" dirty="0" smtClean="0">
                <a:solidFill>
                  <a:srgbClr val="222222"/>
                </a:solidFill>
                <a:effectLst/>
                <a:latin typeface="Arial"/>
              </a:rPr>
              <a:t> (الجينات)، وهي تمثل مناطق معينة من شريط </a:t>
            </a:r>
            <a:r>
              <a:rPr lang="ar-IQ" b="0" i="1" u="none" strike="noStrike" dirty="0" smtClean="0">
                <a:solidFill>
                  <a:srgbClr val="0B0080"/>
                </a:solidFill>
                <a:effectLst/>
                <a:latin typeface="Arial"/>
                <a:hlinkClick r:id="rId6" tooltip="DNA"/>
              </a:rPr>
              <a:t>الـ</a:t>
            </a:r>
            <a:r>
              <a:rPr lang="en-US" b="0" i="1" u="none" strike="noStrike" dirty="0" smtClean="0">
                <a:solidFill>
                  <a:srgbClr val="0B0080"/>
                </a:solidFill>
                <a:effectLst/>
                <a:latin typeface="Arial"/>
                <a:hlinkClick r:id="rId6" tooltip="DNA"/>
              </a:rPr>
              <a:t>DNA</a:t>
            </a:r>
            <a:r>
              <a:rPr lang="en-US" b="0" i="0" dirty="0" smtClean="0">
                <a:solidFill>
                  <a:srgbClr val="222222"/>
                </a:solidFill>
                <a:effectLst/>
                <a:latin typeface="Arial"/>
              </a:rPr>
              <a:t>، </a:t>
            </a:r>
            <a:r>
              <a:rPr lang="ar-IQ" b="0" i="0" dirty="0" smtClean="0">
                <a:solidFill>
                  <a:srgbClr val="222222"/>
                </a:solidFill>
                <a:effectLst/>
                <a:latin typeface="Arial"/>
              </a:rPr>
              <a:t>هذا الشريط هو عبارة عن تتالي وحدات جزيئية تدعي </a:t>
            </a:r>
            <a:r>
              <a:rPr lang="ar-IQ" b="0" i="1" u="none" strike="noStrike" dirty="0" smtClean="0">
                <a:solidFill>
                  <a:srgbClr val="0B0080"/>
                </a:solidFill>
                <a:effectLst/>
                <a:latin typeface="Arial"/>
                <a:hlinkClick r:id="rId7" tooltip="النيكليوتيدات"/>
              </a:rPr>
              <a:t>النيكليوتيدات</a:t>
            </a:r>
            <a:r>
              <a:rPr lang="ar-IQ" b="0" i="0" dirty="0" smtClean="0">
                <a:solidFill>
                  <a:srgbClr val="222222"/>
                </a:solidFill>
                <a:effectLst/>
                <a:latin typeface="Arial"/>
              </a:rPr>
              <a:t>، ترتيب وتسلسل هذه النيكليوتيدات يمثل المعلومات الوراثية لصفات الكائن الحي.</a:t>
            </a:r>
          </a:p>
          <a:p>
            <a:r>
              <a:rPr lang="ar-IQ" dirty="0" smtClean="0"/>
              <a:t/>
            </a:r>
            <a:br>
              <a:rPr lang="ar-IQ" dirty="0" smtClean="0"/>
            </a:br>
            <a:endParaRPr lang="ar-IQ" dirty="0"/>
          </a:p>
        </p:txBody>
      </p:sp>
    </p:spTree>
    <p:extLst>
      <p:ext uri="{BB962C8B-B14F-4D97-AF65-F5344CB8AC3E}">
        <p14:creationId xmlns:p14="http://schemas.microsoft.com/office/powerpoint/2010/main" val="37280738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Punnett square mendel flowers-ar.sv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31640" y="-171400"/>
            <a:ext cx="7620000" cy="66118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149586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71600" y="1124744"/>
            <a:ext cx="7416824" cy="37444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0052403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11</Words>
  <Application>Microsoft Office PowerPoint</Application>
  <PresentationFormat>Widescreen</PresentationFormat>
  <Paragraphs>4</Paragraphs>
  <Slides>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Calibri</vt:lpstr>
      <vt:lpstr>Calibri Light</vt:lpstr>
      <vt:lpstr>Times New Roman</vt:lpstr>
      <vt:lpstr>Office Theme</vt:lpstr>
      <vt:lpstr>وراثة عامة عملي </vt:lpstr>
      <vt:lpstr>PowerPoint Presentation</vt:lpstr>
      <vt:lpstr>PowerPoint Presentation</vt:lpstr>
      <vt:lpstr>PowerPoint Presentation</vt:lpstr>
    </vt:vector>
  </TitlesOfParts>
  <Company>SACC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وراثة عامة عملي </dc:title>
  <dc:creator>Ahmed</dc:creator>
  <cp:lastModifiedBy>Ahmed</cp:lastModifiedBy>
  <cp:revision>1</cp:revision>
  <dcterms:created xsi:type="dcterms:W3CDTF">2022-05-07T11:53:13Z</dcterms:created>
  <dcterms:modified xsi:type="dcterms:W3CDTF">2022-05-07T11:53:56Z</dcterms:modified>
</cp:coreProperties>
</file>